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Pretendard Bold"/>
      <p:bold r:id="rId29"/>
    </p:embeddedFont>
    <p:embeddedFont>
      <p:font typeface="Pretendard SemiBold"/>
      <p:bold r:id="rId30"/>
    </p:embeddedFont>
    <p:embeddedFont>
      <p:font typeface="Pretendard Regular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1.fntdata" Type="http://schemas.openxmlformats.org/officeDocument/2006/relationships/font"/><Relationship Id="rId3" Target="viewProps.xml" Type="http://schemas.openxmlformats.org/officeDocument/2006/relationships/viewProps"/><Relationship Id="rId30" Target="fonts/font2.fntdata" Type="http://schemas.openxmlformats.org/officeDocument/2006/relationships/font"/><Relationship Id="rId31" Target="fonts/font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7.png" Type="http://schemas.openxmlformats.org/officeDocument/2006/relationships/image"/><Relationship Id="rId4" Target="../media/image1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5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9334500"/>
            <a:ext cx="171450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71500" y="2667000"/>
            <a:ext cx="16929100" cy="337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7000" b="false" i="false" u="none" strike="noStrike" spc="100">
                <a:solidFill>
                  <a:srgbClr val="FFFFFF"/>
                </a:solidFill>
                <a:latin typeface="Pretendard Bold"/>
              </a:rPr>
              <a:t>The effect of content depth and deviation on online review helpfulness: Evidence from double-hurdle model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1092200"/>
            <a:ext cx="10223500" cy="927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2000" y="1219200"/>
            <a:ext cx="101473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700" b="false" i="false" u="none" strike="noStrike">
                <a:solidFill>
                  <a:srgbClr val="A8A59B"/>
                </a:solidFill>
                <a:ea typeface="Pretendard SemiBold"/>
              </a:rPr>
              <a:t>논문</a:t>
            </a:r>
            <a:r>
              <a:rPr lang="en-US" sz="3700" b="false" i="false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3700" b="false" i="false" u="none" strike="noStrike">
                <a:solidFill>
                  <a:srgbClr val="A8A59B"/>
                </a:solidFill>
                <a:ea typeface="Pretendard SemiBold"/>
              </a:rPr>
              <a:t>리뷰</a:t>
            </a:r>
            <a:r>
              <a:rPr lang="en-US" sz="3700" b="false" i="false" u="none" strike="noStrike">
                <a:solidFill>
                  <a:srgbClr val="A8A59B"/>
                </a:solidFill>
                <a:latin typeface="Pretendard SemiBold"/>
              </a:rPr>
              <a:t> 8</a:t>
            </a:r>
            <a:r>
              <a:rPr lang="ko-KR" sz="3700" b="false" i="false" u="none" strike="noStrike">
                <a:solidFill>
                  <a:srgbClr val="A8A59B"/>
                </a:solidFill>
                <a:ea typeface="Pretendard SemiBold"/>
              </a:rPr>
              <a:t>주차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66900" y="8788400"/>
            <a:ext cx="3149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SemiBold"/>
              </a:rPr>
              <a:t>정필규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72400" y="3086100"/>
            <a:ext cx="6172200" cy="5994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Topic modeling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2095500"/>
            <a:ext cx="139954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텍스트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LDA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변형인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CTM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LDA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상관관계가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CTM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주제들간의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상관관계를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허용하여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현실적인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전처리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불용어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공용어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빈도가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안의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세부적인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997200"/>
            <a:ext cx="3086100" cy="76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4622800"/>
            <a:ext cx="3962400" cy="52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1100" y="6985000"/>
            <a:ext cx="6172200" cy="88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79100" y="6324600"/>
            <a:ext cx="6591300" cy="396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Content depth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6500" y="2133600"/>
            <a:ext cx="1399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CTM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shannon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정보이론에서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72000" y="3009900"/>
            <a:ext cx="7315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혼합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벡터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표현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Tji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i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번째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문장의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벡터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n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문장의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1800" y="4521200"/>
            <a:ext cx="7315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Shannon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값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K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수이고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Tjk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안에서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0900" y="5676900"/>
            <a:ext cx="13995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고르게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쓰여진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깊이보다는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넓이를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가지는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높을수록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생길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고려하여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나누어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정규화함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3187700"/>
            <a:ext cx="3175000" cy="137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" y="4724400"/>
            <a:ext cx="3086100" cy="762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733800" y="5689600"/>
            <a:ext cx="8293100" cy="146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91100" y="7289800"/>
            <a:ext cx="546100" cy="43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67800" y="7264400"/>
            <a:ext cx="558800" cy="622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Content deviation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00" y="1943100"/>
            <a:ext cx="13995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KL-Divergence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불리는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분포가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분포와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얼마나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벗어나있는지를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나타내주는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62500" y="3695700"/>
            <a:ext cx="731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L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집합을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기준으로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56100" y="8039100"/>
            <a:ext cx="321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번째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18500" y="8039100"/>
            <a:ext cx="321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L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번쨰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26900" y="6032500"/>
            <a:ext cx="48260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값이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동일한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2819400"/>
            <a:ext cx="6172200" cy="876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518400" y="2501900"/>
            <a:ext cx="7073900" cy="153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4343400"/>
            <a:ext cx="4241800" cy="386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00700" y="5715000"/>
            <a:ext cx="6324600" cy="251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003800" y="2959100"/>
            <a:ext cx="3187700" cy="10477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Control variable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500" y="2133600"/>
            <a:ext cx="1399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가독성을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FOG(Gunning-Fox index)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텍스트를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교육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00700" y="4508500"/>
            <a:ext cx="83947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외에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통제변수를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포함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순위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첫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순위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실명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여부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/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6200" y="8013700"/>
            <a:ext cx="8394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정의와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095500"/>
            <a:ext cx="10833100" cy="429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940300" y="2641600"/>
            <a:ext cx="3276600" cy="1079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Control variable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82500" y="2565400"/>
            <a:ext cx="429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통계량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행렬등이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보고됨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489200"/>
            <a:ext cx="7696200" cy="4483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Double-hurdle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3700" y="2832100"/>
            <a:ext cx="9613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고려해야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중요한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못한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2700" y="6972300"/>
            <a:ext cx="157861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(selection bias)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못하는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이유를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설명할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주장하였지만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이뤄지지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   *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모집단을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대표하지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못하여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왜곡되는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현상에선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동일한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기회로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아니기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넘어야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얻을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제안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1)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명으로부터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독자로부터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받아야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2349500"/>
            <a:ext cx="8039100" cy="2336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Double-hurdle models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5118100"/>
            <a:ext cx="125603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y1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잠재적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y2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잠재적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y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관측된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유용성이고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z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확률을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설명하는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x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수준을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설명하는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u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오차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항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" y="6197600"/>
            <a:ext cx="15786100" cy="238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(1)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(2a)~(2c)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Tobit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*Tobit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특정한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종속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제한되거나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검열된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점수가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"0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"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제한되기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검열된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데이터로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간주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2a(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수준이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결정되어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2b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2c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아예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설명하는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분리하여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교정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Double-hurdle models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2120900"/>
            <a:ext cx="15836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경제적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문헌에선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Heckman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적합한지에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오랜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논쟁이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있었음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사용함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*Heckman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통계적으로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해결하기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방정식과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방정식을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000" y="3937000"/>
            <a:ext cx="157861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모델이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잠재적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유용성이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아닌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실제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모델링하기에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적합함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들어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사람들의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보이지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임금을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추정하는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것처럼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실제로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목적으로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따라서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100" y="5689600"/>
            <a:ext cx="157861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2.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첫번째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우월성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(first-hurdle dominance)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성립되지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첫번째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우월성이란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넘은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값이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아니라는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경우에도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있으므로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Heckman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첫번째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우월성을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들어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노동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시장에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투입이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임금이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3000" y="7200900"/>
            <a:ext cx="15786100" cy="279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3.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표본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모델의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성능은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제외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제한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(exclusion restriction)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변수가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필요함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노동시장을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참여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독립적이여야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동일한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회귀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방정식에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포함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IMR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회귀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공선성을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VIF 10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R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0.90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공선성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문제를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발생시켜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회귀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계수의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신뢰도를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떨어트릴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*IMR -&gt;Heckman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방정식에서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방정식으로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연결되는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조정하기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**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밀스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(Inverse Mills Ratio)**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*VIF -&gt;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회귀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공선성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" y="2197100"/>
            <a:ext cx="10820400" cy="781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유용성에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대한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더블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허들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모델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추정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4500" y="2743200"/>
            <a:ext cx="5168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별점의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극단성은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증가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4500" y="3746500"/>
            <a:ext cx="5168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별점이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4500" y="4368800"/>
            <a:ext cx="5168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읽기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쉬운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디지털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카메라에선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선글라스에선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유의미하지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36400" y="5334000"/>
            <a:ext cx="53213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감정의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강도는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감정은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74500" y="6515100"/>
            <a:ext cx="53213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최신의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평가받을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9200" y="9639300"/>
            <a:ext cx="532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대부분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이전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연구와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일치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" y="2197100"/>
            <a:ext cx="10820400" cy="7810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가설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검증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74500" y="2768600"/>
            <a:ext cx="5778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디지털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카메라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높아지고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선글라스는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유의미하지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74500" y="3543300"/>
            <a:ext cx="53975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선글라스와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카메라에선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높이지만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유의미하지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4500" y="5168900"/>
            <a:ext cx="55753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통제한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일관됨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끼치고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끼침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H1, H2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2882900"/>
            <a:ext cx="16433800" cy="7404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795500" y="927100"/>
            <a:ext cx="21971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A8A59B"/>
                </a:solidFill>
                <a:latin typeface="Pretendard Regular"/>
              </a:rPr>
              <a:t>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71800" y="4470400"/>
            <a:ext cx="3086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500" b="false" i="false" u="none" strike="noStrike">
                <a:solidFill>
                  <a:srgbClr val="383838"/>
                </a:solidFill>
                <a:latin typeface="Pretendard Bold"/>
              </a:rPr>
              <a:t>Introduction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82800" y="4356100"/>
            <a:ext cx="673100" cy="660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222500" y="44958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Pretendard Semi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75600" y="4470400"/>
            <a:ext cx="3683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500" b="false" i="false" u="none" strike="noStrike">
                <a:solidFill>
                  <a:srgbClr val="383838"/>
                </a:solidFill>
                <a:latin typeface="Pretendard Bold"/>
              </a:rPr>
              <a:t>Theory and hypothesis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086600" y="4356100"/>
            <a:ext cx="673100" cy="673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226300" y="44958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Pretendard SemiBold"/>
              </a:rPr>
              <a:t>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66700" y="4470400"/>
            <a:ext cx="3035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500" b="false" i="false" u="none" strike="noStrike">
                <a:solidFill>
                  <a:srgbClr val="383838"/>
                </a:solidFill>
                <a:latin typeface="Pretendard Bold"/>
              </a:rPr>
              <a:t>Result method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77700" y="4356100"/>
            <a:ext cx="673100" cy="673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217400" y="44958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Pretendard Semi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71800" y="7302500"/>
            <a:ext cx="3048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500" b="false" i="false" u="none" strike="noStrike">
                <a:solidFill>
                  <a:srgbClr val="383838"/>
                </a:solidFill>
                <a:latin typeface="Pretendard Bold"/>
              </a:rPr>
              <a:t>Results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82800" y="7188200"/>
            <a:ext cx="673100" cy="673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222500" y="73279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Pretendard SemiBold"/>
              </a:rPr>
              <a:t>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75600" y="7302500"/>
            <a:ext cx="416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65170"/>
              </a:lnSpc>
            </a:pPr>
            <a:r>
              <a:rPr lang="en-US" sz="2500" b="false" i="false" u="none" strike="noStrike">
                <a:solidFill>
                  <a:srgbClr val="383838"/>
                </a:solidFill>
                <a:latin typeface="Pretendard Bold"/>
              </a:rPr>
              <a:t>Discussion and Conclusion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86600" y="7188200"/>
            <a:ext cx="673100" cy="673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7226300" y="7327900"/>
            <a:ext cx="393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383838"/>
                </a:solidFill>
                <a:latin typeface="Pretendard SemiBold"/>
              </a:rPr>
              <a:t>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7100" y="1663700"/>
            <a:ext cx="5156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A8A59B"/>
                </a:solidFill>
                <a:ea typeface="Pretendard SemiBold"/>
              </a:rPr>
              <a:t>목</a:t>
            </a: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 </a:t>
            </a:r>
            <a:r>
              <a:rPr lang="ko-KR" sz="4000" b="false" i="false" u="none" strike="noStrike">
                <a:solidFill>
                  <a:srgbClr val="A8A59B"/>
                </a:solidFill>
                <a:ea typeface="Pretendard SemiBold"/>
              </a:rPr>
              <a:t>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2044700"/>
            <a:ext cx="10007600" cy="735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Results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가설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검증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93500" y="2921000"/>
            <a:ext cx="57658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일치하지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크다면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효과가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완화되는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확인할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-&gt;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H3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93500" y="6273800"/>
            <a:ext cx="57658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혼합되어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나타남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3213100"/>
            <a:ext cx="5892800" cy="6172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93400" y="5511800"/>
            <a:ext cx="6172200" cy="4749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사후분석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500" y="1905000"/>
            <a:ext cx="11798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이해하기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최신성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주요효과를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조절하는지에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시행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2387600"/>
            <a:ext cx="155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최신의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불확실성을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줄이고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권위있는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사람에게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나오면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규범적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가능해질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73900" y="3695700"/>
            <a:ext cx="102616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실제로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조절하는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효과가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최신일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좋을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단계에서만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효과가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강하게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단계에서는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평판은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점수를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높이는데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도움을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93200" y="5676900"/>
            <a:ext cx="1701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주요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Discussion and 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1358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연구의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의의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1100" y="1905000"/>
            <a:ext cx="15443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대부분의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작성자의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감정과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전달하는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방식을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초점에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뒀지만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이글은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무엇을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논의하는지가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토픽모델링을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편차라는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새로운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또한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텍스트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내재된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다속성과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연관성을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최초로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규명한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1100" y="3644900"/>
            <a:ext cx="154432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바탕으로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관심을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가지는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작성하도록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질문을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품질을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잠재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고객에게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알리기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점수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점수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날짜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계산하고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공개하는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알고리즘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설계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차별화된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평범한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비유용하다고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판단될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과소평가된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취향을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충족할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알고리즘을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조정해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홍보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예측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분석을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일찍이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홍보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비유용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필터링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1100" y="5676900"/>
            <a:ext cx="2387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방법론적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기여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100" y="3124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전자상거래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플랫폼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개선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방안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1100" y="6210300"/>
            <a:ext cx="15443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선택모형과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장벽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논쟁을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살펴보고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이론적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실용적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통계적으로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비교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장벽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적합하다는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결론을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내렸고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유사한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조사할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적합한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모형을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찾는데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도움이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1100" y="7302500"/>
            <a:ext cx="2387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한계점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1100" y="7848600"/>
            <a:ext cx="162052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검색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상품과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상품의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이분법으로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봤을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디지털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카메라와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찾기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쉬워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검색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상품이지만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선글라스는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판단이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있으므로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경험상품에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독자들은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내재된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경험을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가치있게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여김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일관되게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나타나지만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식품과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부패성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상품에는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확장되기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어려움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8A59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00" y="927100"/>
            <a:ext cx="17145000" cy="63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9334500"/>
            <a:ext cx="171450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7700" y="1193800"/>
            <a:ext cx="9169400" cy="199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1200" b="false" i="false" u="none" strike="noStrike" spc="100">
                <a:solidFill>
                  <a:srgbClr val="FFFFFF"/>
                </a:solidFill>
                <a:latin typeface="Pretendard Bold"/>
              </a:rPr>
              <a:t>THANK 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5500" y="-25400"/>
            <a:ext cx="51562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5700" y="4660900"/>
            <a:ext cx="4127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너비와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깊이의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균형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여러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장단점을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다룰것인가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혹은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특정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측면에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집중할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것인가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200" y="1257300"/>
            <a:ext cx="13792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기존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연구에선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포괄적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차원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감성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,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심리적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과정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),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언어적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통계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길이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,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가독성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등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)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등이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내용을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정량화</a:t>
            </a:r>
          </a:p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-&gt;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하지만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소비자들은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제품의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속성과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같은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세부적인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내용에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주목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3949700"/>
            <a:ext cx="13792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제품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두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가지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주요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방식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" y="6096000"/>
            <a:ext cx="4127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컨텐츠의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사람들이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논의하는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다룰것인가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관점을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제공할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것인가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24800" y="3924300"/>
            <a:ext cx="3124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사용한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기법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88300" y="4699000"/>
            <a:ext cx="45466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제품의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주요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도출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차원에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속하는지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아는데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35900" y="6299200"/>
            <a:ext cx="48514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이론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새로운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측정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방법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제안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SHANNON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KL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발산을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이용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6500" y="4660900"/>
            <a:ext cx="50165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듀얼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프로세스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이론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판단하는데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개인이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정보적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영향과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규범적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받음을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36500" y="6299200"/>
            <a:ext cx="4546600" cy="1117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383838"/>
              </a:buClr>
              <a:buFont typeface="Arial"/>
              <a:buChar char="●"/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더블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허들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</a:t>
            </a:r>
          </a:p>
          <a:p>
            <a:pPr algn="l" lvl="0">
              <a:lnSpc>
                <a:spcPct val="132800"/>
              </a:lnSpc>
            </a:pP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1)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와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2)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투표를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단계로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보는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19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Theory and hypothesis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5700" y="2603500"/>
            <a:ext cx="162941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그전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많이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진행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전문가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프로필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가독성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등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언급되는지가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결정에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역할을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한다고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또한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소비자들은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받아서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평점이나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낮아지는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8800" y="1346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이전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리뷰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이론적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배경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2032000"/>
            <a:ext cx="3124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유용성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연구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" y="4914900"/>
            <a:ext cx="3124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속성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0300" y="5537200"/>
            <a:ext cx="164084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다양한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소비자마다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선호하는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소비자들은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평가하기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중요한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지표가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연구에서는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명사구로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추출하였으나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제품에서만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-&gt; EX)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핸드폰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배터리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수명이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속성이어도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중요하지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않음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따라서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연구에선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사용해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메인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찾고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라벨링함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카테고리에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저명한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찾을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7112000"/>
            <a:ext cx="3124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듀얼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프로세스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이론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7747000"/>
            <a:ext cx="164084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사회적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개인의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심리적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과정에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태도를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형성하게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하는지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보여줌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인식하는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관련성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출처의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신뢰성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 EX)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리뷰들의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요소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규범적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사회적인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압박으로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사회적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기대나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일반적인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상황으로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맞추도록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EX)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Theory and hypothesis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38800" y="1346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이전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연구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리뷰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이론적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배경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3695700"/>
            <a:ext cx="31242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듀얼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프로세스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이론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4483100"/>
            <a:ext cx="164084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이중과정에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새로운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제안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반영하는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(Content depth)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  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텍스트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얼마나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집중되어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수량화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규범적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반영하는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(content deviation):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리뷰들과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동일한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얼마나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논의하는지를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수량화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텍스트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버전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Theory and hypothesis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38800" y="1346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가설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설정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900" y="2463800"/>
            <a:ext cx="75184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H1.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깊이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있는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리뷰가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도움이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될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가능성이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높다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00" y="2984500"/>
            <a:ext cx="132334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넓은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존재하나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대다수의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옹호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Lee, Choeh: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Adamic: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낮은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엔트로피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사실적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전문성이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상관관계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원하는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특징에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새로운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찾기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원함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따라서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도움이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작성자의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진지함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진실성을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반영하여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신뢰성을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" y="6375400"/>
            <a:ext cx="969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H2.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사람들의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의견과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내용이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다른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유용하다고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평가될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가능성이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낮음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3800" y="6997700"/>
            <a:ext cx="139954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소비자들의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선호도는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이질적이지만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일반적인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가정으론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가중치가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다변량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정규분포를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따르고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정규화시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디리클레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분포를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따름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존재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대부분의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유사하게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꼬리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분포에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속하는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크게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신경쓰지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높아진다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특이한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선호도로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간주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ex)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대부분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거실용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구입하지만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소수의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욕실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TV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구매하여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방수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언급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소비자들에겐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성능과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없음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Theory and hypothesis development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38800" y="1346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가설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설정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1900" y="2159000"/>
            <a:ext cx="9690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H3.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내용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편차는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평점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편차와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리뷰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유용선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간의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관계를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긍정적으로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383838"/>
                </a:solidFill>
                <a:ea typeface="Pretendard Bold"/>
              </a:rPr>
              <a:t>조절한다</a:t>
            </a:r>
            <a:r>
              <a:rPr lang="en-US" sz="2400" b="false" i="false" u="none" strike="noStrike">
                <a:solidFill>
                  <a:srgbClr val="383838"/>
                </a:solidFill>
                <a:latin typeface="Pretendard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1900" y="2921000"/>
            <a:ext cx="13995400" cy="441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규범적인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영향을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미친다면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이들의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상호작용은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-&gt; ELM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답함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가독성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길이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부정적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논거의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내용편차는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인지적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능력이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필요하므로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중심경로에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속함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출처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신뢰도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전문가의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지위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불일치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tru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속함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정보가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충분하다면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? -&gt;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X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평소와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?(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점수와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차이가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심할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) -&gt;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중심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확인하게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O,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X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=&gt;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메세지간의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불일치감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신뢰하고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판단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O,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O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경우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=&gt;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메세지가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유용하다고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인식될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가능성이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높아짐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30300" y="2044700"/>
            <a:ext cx="10033000" cy="5041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Theory and hypothesis development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8800" y="13462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가설</a:t>
            </a: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383838"/>
                </a:solidFill>
                <a:ea typeface="Pretendard Bold"/>
              </a:rPr>
              <a:t>설정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0300" y="7454900"/>
            <a:ext cx="139954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직접적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관계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간의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관계를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조절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F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1092200"/>
            <a:ext cx="16776700" cy="920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0" y="4635500"/>
            <a:ext cx="6705600" cy="227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0900" y="76200"/>
            <a:ext cx="91059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false" i="false" u="none" strike="noStrike">
                <a:solidFill>
                  <a:srgbClr val="A8A59B"/>
                </a:solidFill>
                <a:latin typeface="Pretendard SemiBold"/>
              </a:rPr>
              <a:t>Research 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97000" y="1231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97000" y="1803400"/>
            <a:ext cx="13995400" cy="157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Amazon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카테고리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디지털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카메라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선글라스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TV)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2014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7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크롤링을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별점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게시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날짜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총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투표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순위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판매자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제조업체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설명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가격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카테고리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판매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순위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=&gt;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종속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유용성</a:t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독립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변수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내용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편차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/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토픽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모델링을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결과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도출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7000" y="3644900"/>
            <a:ext cx="6997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83838"/>
                </a:solidFill>
                <a:latin typeface="Pretendard Bold"/>
              </a:rPr>
              <a:t>Topic modeling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900" y="4191000"/>
            <a:ext cx="1399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LDA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기반으로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특정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카테고리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내에선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공유하고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개별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리뷰에는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주제가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분포되어있는지를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관찰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8000" y="6146800"/>
            <a:ext cx="52197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리뷰는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긍정적인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평가이지만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속성에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대해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어떻게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언급하고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있는지가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다름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.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7000" y="7150100"/>
            <a:ext cx="1399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외부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사전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라벨링이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필요가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없다는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것이</a:t>
            </a:r>
            <a:r>
              <a:rPr lang="en-US" sz="2000" b="false" i="false" u="none" strike="noStrike">
                <a:solidFill>
                  <a:srgbClr val="383838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83838">
                    <a:alpha val="80000"/>
                  </a:srgbClr>
                </a:solidFill>
                <a:ea typeface="Pretendard Regular"/>
              </a:rPr>
              <a:t>장점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